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315200" cx="97536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jVNa7GahXsY6y5D5N88wLNGCzG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5" Type="http://schemas.openxmlformats.org/officeDocument/2006/relationships/image" Target="../media/image2.jpg"/><Relationship Id="rId6" Type="http://schemas.openxmlformats.org/officeDocument/2006/relationships/image" Target="../media/image9.jpg"/><Relationship Id="rId7" Type="http://schemas.openxmlformats.org/officeDocument/2006/relationships/image" Target="../media/image6.jpg"/><Relationship Id="rId8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9000"/>
            </a:blip>
            <a:stretch>
              <a:fillRect b="0" l="-2309" r="-11466" t="0"/>
            </a:stretch>
          </a:blipFill>
          <a:ln>
            <a:noFill/>
          </a:ln>
        </p:spPr>
      </p:sp>
      <p:sp>
        <p:nvSpPr>
          <p:cNvPr id="85" name="Google Shape;85;p1"/>
          <p:cNvSpPr txBox="1"/>
          <p:nvPr/>
        </p:nvSpPr>
        <p:spPr>
          <a:xfrm>
            <a:off x="731520" y="5652135"/>
            <a:ext cx="518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D74"/>
                </a:solidFill>
              </a:rPr>
              <a:t>Wendy Felton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700" u="none" cap="none" strike="noStrike">
                <a:solidFill>
                  <a:srgbClr val="000D74"/>
                </a:solidFill>
              </a:rPr>
              <a:t>Executive Director, Social Media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731520" y="3667125"/>
            <a:ext cx="5534667" cy="1793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 Social Media Overview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0" y="0"/>
            <a:ext cx="9753600" cy="7315200"/>
          </a:xfrm>
          <a:custGeom>
            <a:rect b="b" l="l" r="r" t="t"/>
            <a:pathLst>
              <a:path extrusionOk="0" h="7315200" w="97536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24650" t="0"/>
            </a:stretch>
          </a:blipFill>
          <a:ln>
            <a:noFill/>
          </a:ln>
        </p:spPr>
      </p:sp>
      <p:sp>
        <p:nvSpPr>
          <p:cNvPr id="179" name="Google Shape;179;p10"/>
          <p:cNvSpPr txBox="1"/>
          <p:nvPr/>
        </p:nvSpPr>
        <p:spPr>
          <a:xfrm>
            <a:off x="2820403" y="2023396"/>
            <a:ext cx="4112795" cy="978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99" u="none" cap="none" strike="noStrike">
                <a:solidFill>
                  <a:srgbClr val="000D74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731525" y="1385175"/>
            <a:ext cx="1523476" cy="1528359"/>
          </a:xfrm>
          <a:custGeom>
            <a:rect b="b" l="l" r="r" t="t"/>
            <a:pathLst>
              <a:path extrusionOk="0" h="1953174" w="1953174">
                <a:moveTo>
                  <a:pt x="0" y="0"/>
                </a:moveTo>
                <a:lnTo>
                  <a:pt x="1953174" y="0"/>
                </a:lnTo>
                <a:lnTo>
                  <a:pt x="1953174" y="1953174"/>
                </a:lnTo>
                <a:lnTo>
                  <a:pt x="0" y="1953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2"/>
          <p:cNvSpPr/>
          <p:nvPr/>
        </p:nvSpPr>
        <p:spPr>
          <a:xfrm>
            <a:off x="2390525" y="1385174"/>
            <a:ext cx="1528359" cy="1528359"/>
          </a:xfrm>
          <a:custGeom>
            <a:rect b="b" l="l" r="r" t="t"/>
            <a:pathLst>
              <a:path extrusionOk="0" h="1953174" w="1953174">
                <a:moveTo>
                  <a:pt x="0" y="0"/>
                </a:moveTo>
                <a:lnTo>
                  <a:pt x="1953175" y="0"/>
                </a:lnTo>
                <a:lnTo>
                  <a:pt x="1953175" y="1953174"/>
                </a:lnTo>
                <a:lnTo>
                  <a:pt x="0" y="1953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2"/>
          <p:cNvSpPr/>
          <p:nvPr/>
        </p:nvSpPr>
        <p:spPr>
          <a:xfrm>
            <a:off x="4054400" y="1367250"/>
            <a:ext cx="1528359" cy="1528359"/>
          </a:xfrm>
          <a:custGeom>
            <a:rect b="b" l="l" r="r" t="t"/>
            <a:pathLst>
              <a:path extrusionOk="0" h="1953174" w="1953174">
                <a:moveTo>
                  <a:pt x="0" y="0"/>
                </a:moveTo>
                <a:lnTo>
                  <a:pt x="1953174" y="0"/>
                </a:lnTo>
                <a:lnTo>
                  <a:pt x="1953174" y="1953174"/>
                </a:lnTo>
                <a:lnTo>
                  <a:pt x="0" y="1953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4" name="Google Shape;94;p2"/>
          <p:cNvGrpSpPr/>
          <p:nvPr/>
        </p:nvGrpSpPr>
        <p:grpSpPr>
          <a:xfrm>
            <a:off x="731520" y="30066"/>
            <a:ext cx="6276150" cy="1172969"/>
            <a:chOff x="0" y="-38100"/>
            <a:chExt cx="8368200" cy="1563959"/>
          </a:xfrm>
        </p:grpSpPr>
        <p:sp>
          <p:nvSpPr>
            <p:cNvPr id="95" name="Google Shape;95;p2"/>
            <p:cNvSpPr txBox="1"/>
            <p:nvPr/>
          </p:nvSpPr>
          <p:spPr>
            <a:xfrm>
              <a:off x="0" y="499559"/>
              <a:ext cx="83682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7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Meet the team</a:t>
              </a:r>
              <a:endParaRPr/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-38100"/>
              <a:ext cx="5949810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732624" y="2971800"/>
            <a:ext cx="15234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</a:rPr>
              <a:t>Wendy Felton</a:t>
            </a:r>
            <a:endParaRPr b="1"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Director, Social Media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8" name="Google Shape;98;p2"/>
          <p:cNvSpPr txBox="1"/>
          <p:nvPr/>
        </p:nvSpPr>
        <p:spPr>
          <a:xfrm>
            <a:off x="2390525" y="2971802"/>
            <a:ext cx="19533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</a:rPr>
              <a:t>Michael Orrange</a:t>
            </a:r>
            <a:endParaRPr b="1"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Director, Communications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9" name="Google Shape;99;p2"/>
          <p:cNvSpPr txBox="1"/>
          <p:nvPr/>
        </p:nvSpPr>
        <p:spPr>
          <a:xfrm>
            <a:off x="4171600" y="2971800"/>
            <a:ext cx="13497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</a:rPr>
              <a:t>Jennifer Pellerito</a:t>
            </a:r>
            <a:endParaRPr b="1"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Associate Director,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 and Digital Communications</a:t>
            </a:r>
            <a:endParaRPr sz="1100"/>
          </a:p>
        </p:txBody>
      </p:sp>
      <p:pic>
        <p:nvPicPr>
          <p:cNvPr id="100" name="Google Shape;100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8275" y="1368550"/>
            <a:ext cx="1527048" cy="15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718273" y="2943275"/>
            <a:ext cx="15270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Kymani Hayden</a:t>
            </a:r>
            <a:endParaRPr b="1"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Assistant Director of Social Media and Digital Outreach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102" name="Google Shape;102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425" y="4193325"/>
            <a:ext cx="1527048" cy="152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7375" y="4193325"/>
            <a:ext cx="1527048" cy="1527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1250" y="4193325"/>
            <a:ext cx="1527048" cy="15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718249" y="5816600"/>
            <a:ext cx="15234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Robert Branch</a:t>
            </a:r>
            <a:endParaRPr b="1"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Director, </a:t>
            </a:r>
            <a:r>
              <a:rPr lang="en-US" sz="1100"/>
              <a:t>Digital Productions</a:t>
            </a:r>
            <a:endParaRPr sz="1100"/>
          </a:p>
        </p:txBody>
      </p:sp>
      <p:sp>
        <p:nvSpPr>
          <p:cNvPr id="106" name="Google Shape;106;p2"/>
          <p:cNvSpPr txBox="1"/>
          <p:nvPr/>
        </p:nvSpPr>
        <p:spPr>
          <a:xfrm>
            <a:off x="2469199" y="5816600"/>
            <a:ext cx="1523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Spencer Snyder</a:t>
            </a:r>
            <a:endParaRPr b="1"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Videographer</a:t>
            </a:r>
            <a:endParaRPr sz="1100"/>
          </a:p>
        </p:txBody>
      </p:sp>
      <p:sp>
        <p:nvSpPr>
          <p:cNvPr id="107" name="Google Shape;107;p2"/>
          <p:cNvSpPr txBox="1"/>
          <p:nvPr/>
        </p:nvSpPr>
        <p:spPr>
          <a:xfrm>
            <a:off x="4133074" y="5816600"/>
            <a:ext cx="15234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/>
              <a:t>Dustin Foote</a:t>
            </a:r>
            <a:endParaRPr b="1"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Video Producer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6A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/>
        </p:nvSpPr>
        <p:spPr>
          <a:xfrm>
            <a:off x="731520" y="2312988"/>
            <a:ext cx="82905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9749" lvl="1" marL="1079499" marR="0" rtl="0" algn="l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99"/>
              <a:buFont typeface="Arial"/>
              <a:buChar char="•"/>
            </a:pPr>
            <a:r>
              <a:rPr b="0" i="0" lang="en-US" sz="4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we are now</a:t>
            </a:r>
            <a:endParaRPr/>
          </a:p>
          <a:p>
            <a:pPr indent="-539749" lvl="1" marL="1079499" marR="0" rtl="0" algn="l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999"/>
              <a:buFont typeface="Arial"/>
              <a:buChar char="•"/>
            </a:pPr>
            <a:r>
              <a:rPr b="0" i="0" lang="en-US" sz="4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Where we’re headed</a:t>
            </a:r>
            <a:endParaRPr/>
          </a:p>
          <a:p>
            <a:pPr indent="-539750" lvl="1" marL="107950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Char char="•"/>
            </a:pPr>
            <a:r>
              <a:rPr b="0" i="0" lang="en-US" sz="5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we’ll stay connected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832964" y="1630719"/>
            <a:ext cx="1749985" cy="683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94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832964" y="5165561"/>
            <a:ext cx="8290560" cy="245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731520" y="731520"/>
            <a:ext cx="7502435" cy="75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 Recap</a:t>
            </a: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>
            <a:off x="731520" y="4335552"/>
            <a:ext cx="8290575" cy="2397593"/>
            <a:chOff x="0" y="-19050"/>
            <a:chExt cx="11054100" cy="3196791"/>
          </a:xfrm>
        </p:grpSpPr>
        <p:sp>
          <p:nvSpPr>
            <p:cNvPr id="121" name="Google Shape;121;p4"/>
            <p:cNvSpPr txBox="1"/>
            <p:nvPr/>
          </p:nvSpPr>
          <p:spPr>
            <a:xfrm>
              <a:off x="0" y="-19050"/>
              <a:ext cx="110541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000D74"/>
                  </a:solidFill>
                </a:rPr>
                <a:t>Audience </a:t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0" y="715041"/>
              <a:ext cx="110541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61925" lvl="1" marL="3238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Char char="•"/>
              </a:pPr>
              <a:r>
                <a:rPr i="0" lang="en-US" sz="1500" u="none" cap="none" strike="noStrike">
                  <a:solidFill>
                    <a:srgbClr val="000000"/>
                  </a:solidFill>
                </a:rPr>
                <a:t>Total followers: just over 2 million in early 2024</a:t>
              </a:r>
              <a:endParaRPr/>
            </a:p>
            <a:p>
              <a:pPr indent="-161925" lvl="1" marL="3238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Char char="•"/>
              </a:pPr>
              <a:r>
                <a:rPr i="0" lang="en-US" sz="1500" u="none" cap="none" strike="noStrike">
                  <a:solidFill>
                    <a:srgbClr val="000000"/>
                  </a:solidFill>
                </a:rPr>
                <a:t>Added 314K followers in 2023</a:t>
              </a:r>
              <a:endParaRPr/>
            </a:p>
            <a:p>
              <a:pPr indent="-161925" lvl="1" marL="3238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Char char="•"/>
              </a:pPr>
              <a:r>
                <a:rPr i="0" lang="en-US" sz="1500" u="none" cap="none" strike="noStrike">
                  <a:solidFill>
                    <a:srgbClr val="000000"/>
                  </a:solidFill>
                </a:rPr>
                <a:t>Who we’re reaching effectively: </a:t>
              </a:r>
              <a:endParaRPr/>
            </a:p>
            <a:p>
              <a:pPr indent="-215900" lvl="2" marL="647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Char char="⚬"/>
              </a:pPr>
              <a:r>
                <a:rPr i="0" lang="en-US" sz="1500" u="none" cap="none" strike="noStrike">
                  <a:solidFill>
                    <a:srgbClr val="000000"/>
                  </a:solidFill>
                </a:rPr>
                <a:t>Men 25-34, based in New York and the United States</a:t>
              </a:r>
              <a:endParaRPr/>
            </a:p>
            <a:p>
              <a:pPr indent="-215900" lvl="2" marL="647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Char char="⚬"/>
              </a:pPr>
              <a:r>
                <a:rPr i="0" lang="en-US" sz="1500" u="none" cap="none" strike="noStrike">
                  <a:solidFill>
                    <a:srgbClr val="000000"/>
                  </a:solidFill>
                </a:rPr>
                <a:t>Our largest female-identifying audience is on Instagram</a:t>
              </a:r>
              <a:endParaRPr/>
            </a:p>
            <a:p>
              <a:pPr indent="-215900" lvl="2" marL="647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Char char="⚬"/>
              </a:pPr>
              <a:r>
                <a:rPr i="0" lang="en-US" sz="1500" u="none" cap="none" strike="noStrike">
                  <a:solidFill>
                    <a:srgbClr val="000000"/>
                  </a:solidFill>
                </a:rPr>
                <a:t>Significant audience bases in India, Indonesia, China, Brazil</a:t>
              </a:r>
              <a:endParaRPr/>
            </a:p>
          </p:txBody>
        </p:sp>
      </p:grpSp>
      <p:sp>
        <p:nvSpPr>
          <p:cNvPr id="123" name="Google Shape;123;p4"/>
          <p:cNvSpPr/>
          <p:nvPr/>
        </p:nvSpPr>
        <p:spPr>
          <a:xfrm>
            <a:off x="731520" y="1640522"/>
            <a:ext cx="8290560" cy="2442371"/>
          </a:xfrm>
          <a:custGeom>
            <a:rect b="b" l="l" r="r" t="t"/>
            <a:pathLst>
              <a:path extrusionOk="0" h="2442371" w="8290560">
                <a:moveTo>
                  <a:pt x="0" y="0"/>
                </a:moveTo>
                <a:lnTo>
                  <a:pt x="8290560" y="0"/>
                </a:lnTo>
                <a:lnTo>
                  <a:pt x="8290560" y="2442371"/>
                </a:lnTo>
                <a:lnTo>
                  <a:pt x="0" y="2442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2354961" y="1482721"/>
            <a:ext cx="6074910" cy="1742621"/>
          </a:xfrm>
          <a:custGeom>
            <a:rect b="b" l="l" r="r" t="t"/>
            <a:pathLst>
              <a:path extrusionOk="0" h="1742621" w="6074910">
                <a:moveTo>
                  <a:pt x="0" y="0"/>
                </a:moveTo>
                <a:lnTo>
                  <a:pt x="6074910" y="0"/>
                </a:lnTo>
                <a:lnTo>
                  <a:pt x="6074910" y="1742621"/>
                </a:lnTo>
                <a:lnTo>
                  <a:pt x="0" y="1742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5"/>
          <p:cNvSpPr/>
          <p:nvPr/>
        </p:nvSpPr>
        <p:spPr>
          <a:xfrm>
            <a:off x="2259500" y="3008686"/>
            <a:ext cx="6328391" cy="1753225"/>
          </a:xfrm>
          <a:custGeom>
            <a:rect b="b" l="l" r="r" t="t"/>
            <a:pathLst>
              <a:path extrusionOk="0" h="1753225" w="6328391">
                <a:moveTo>
                  <a:pt x="0" y="0"/>
                </a:moveTo>
                <a:lnTo>
                  <a:pt x="6328391" y="0"/>
                </a:lnTo>
                <a:lnTo>
                  <a:pt x="6328391" y="1753225"/>
                </a:lnTo>
                <a:lnTo>
                  <a:pt x="0" y="1753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5"/>
          <p:cNvSpPr txBox="1"/>
          <p:nvPr/>
        </p:nvSpPr>
        <p:spPr>
          <a:xfrm>
            <a:off x="731520" y="731520"/>
            <a:ext cx="7502435" cy="751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 Recap</a:t>
            </a:r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>
            <a:off x="700241" y="4785700"/>
            <a:ext cx="8290575" cy="2286893"/>
            <a:chOff x="0" y="-19050"/>
            <a:chExt cx="11054100" cy="3049191"/>
          </a:xfrm>
        </p:grpSpPr>
        <p:sp>
          <p:nvSpPr>
            <p:cNvPr id="132" name="Google Shape;132;p5"/>
            <p:cNvSpPr txBox="1"/>
            <p:nvPr/>
          </p:nvSpPr>
          <p:spPr>
            <a:xfrm>
              <a:off x="0" y="-19050"/>
              <a:ext cx="11054100" cy="51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5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499" u="none" cap="none" strike="noStrike">
                  <a:solidFill>
                    <a:srgbClr val="000D74"/>
                  </a:solidFill>
                </a:rPr>
                <a:t>Content </a:t>
              </a: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0" y="715041"/>
              <a:ext cx="11054100" cy="23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2875" lvl="1" marL="3238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Char char="•"/>
              </a:pPr>
              <a:r>
                <a:rPr i="0" lang="en-US" sz="1200" u="none" cap="none" strike="noStrike">
                  <a:solidFill>
                    <a:srgbClr val="000000"/>
                  </a:solidFill>
                </a:rPr>
                <a:t>6.58 million impressions</a:t>
              </a:r>
              <a:endParaRPr sz="1200"/>
            </a:p>
            <a:p>
              <a:pPr indent="-142875" lvl="1" marL="3238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Char char="•"/>
              </a:pPr>
              <a:r>
                <a:rPr i="0" lang="en-US" sz="1200" u="none" cap="none" strike="noStrike">
                  <a:solidFill>
                    <a:srgbClr val="000000"/>
                  </a:solidFill>
                </a:rPr>
                <a:t>277K engagements, for a 4.2% engagement rate</a:t>
              </a:r>
              <a:endParaRPr sz="1200"/>
            </a:p>
            <a:p>
              <a:pPr indent="-142875" lvl="1" marL="32385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Char char="•"/>
              </a:pPr>
              <a:r>
                <a:rPr i="0" lang="en-US" sz="1200" u="none" cap="none" strike="noStrike">
                  <a:solidFill>
                    <a:srgbClr val="000000"/>
                  </a:solidFill>
                </a:rPr>
                <a:t>Most engaging content: </a:t>
              </a:r>
              <a:endParaRPr sz="1200"/>
            </a:p>
            <a:p>
              <a:pPr indent="-196850" lvl="2" marL="647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Char char="⚬"/>
              </a:pPr>
              <a:r>
                <a:rPr i="0" lang="en-US" sz="1200" u="none" cap="none" strike="noStrike">
                  <a:solidFill>
                    <a:srgbClr val="000000"/>
                  </a:solidFill>
                </a:rPr>
                <a:t>Commencement</a:t>
              </a:r>
              <a:endParaRPr sz="1200"/>
            </a:p>
            <a:p>
              <a:pPr indent="-196850" lvl="2" marL="647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Char char="⚬"/>
              </a:pPr>
              <a:r>
                <a:rPr i="0" lang="en-US" sz="1200" u="none" cap="none" strike="noStrike">
                  <a:solidFill>
                    <a:srgbClr val="000000"/>
                  </a:solidFill>
                </a:rPr>
                <a:t>Campus beauty</a:t>
              </a:r>
              <a:endParaRPr sz="1200"/>
            </a:p>
            <a:p>
              <a:pPr indent="-196850" lvl="2" marL="647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Char char="⚬"/>
              </a:pPr>
              <a:r>
                <a:rPr i="0" lang="en-US" sz="1200" u="none" cap="none" strike="noStrike">
                  <a:solidFill>
                    <a:srgbClr val="000000"/>
                  </a:solidFill>
                </a:rPr>
                <a:t>Unique campus happenings (photo of hazy skies from June)</a:t>
              </a:r>
              <a:endParaRPr sz="1200"/>
            </a:p>
            <a:p>
              <a:pPr indent="-196850" lvl="2" marL="647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Char char="⚬"/>
              </a:pPr>
              <a:r>
                <a:rPr i="0" lang="en-US" sz="1200" u="none" cap="none" strike="noStrike">
                  <a:solidFill>
                    <a:srgbClr val="000000"/>
                  </a:solidFill>
                </a:rPr>
                <a:t>Good news (admissions decisions, President Shafik’s appointment)</a:t>
              </a:r>
              <a:endParaRPr sz="1200"/>
            </a:p>
          </p:txBody>
        </p:sp>
      </p:grpSp>
      <p:sp>
        <p:nvSpPr>
          <p:cNvPr id="134" name="Google Shape;134;p5"/>
          <p:cNvSpPr txBox="1"/>
          <p:nvPr/>
        </p:nvSpPr>
        <p:spPr>
          <a:xfrm>
            <a:off x="731520" y="2212557"/>
            <a:ext cx="8290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 u="none" cap="none" strike="noStrike">
                <a:solidFill>
                  <a:srgbClr val="000000"/>
                </a:solidFill>
              </a:rPr>
              <a:t>Impressions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731520" y="3479824"/>
            <a:ext cx="8290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00" u="none" cap="none" strike="noStrike">
                <a:solidFill>
                  <a:srgbClr val="000000"/>
                </a:solidFill>
              </a:rPr>
              <a:t>Engagements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3234688" y="3206307"/>
            <a:ext cx="5629590" cy="1616661"/>
          </a:xfrm>
          <a:custGeom>
            <a:rect b="b" l="l" r="r" t="t"/>
            <a:pathLst>
              <a:path extrusionOk="0" h="1616661" w="5629590">
                <a:moveTo>
                  <a:pt x="0" y="0"/>
                </a:moveTo>
                <a:lnTo>
                  <a:pt x="5629590" y="0"/>
                </a:lnTo>
                <a:lnTo>
                  <a:pt x="5629590" y="1616661"/>
                </a:lnTo>
                <a:lnTo>
                  <a:pt x="0" y="16166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6"/>
          <p:cNvSpPr txBox="1"/>
          <p:nvPr/>
        </p:nvSpPr>
        <p:spPr>
          <a:xfrm>
            <a:off x="731520" y="741045"/>
            <a:ext cx="7469788" cy="717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 and Performance</a:t>
            </a: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731520" y="1991353"/>
            <a:ext cx="2036700" cy="1223915"/>
            <a:chOff x="0" y="-19050"/>
            <a:chExt cx="2715600" cy="1631887"/>
          </a:xfrm>
        </p:grpSpPr>
        <p:sp>
          <p:nvSpPr>
            <p:cNvPr id="143" name="Google Shape;143;p6"/>
            <p:cNvSpPr txBox="1"/>
            <p:nvPr/>
          </p:nvSpPr>
          <p:spPr>
            <a:xfrm>
              <a:off x="0" y="-19050"/>
              <a:ext cx="2715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D74"/>
                  </a:solidFill>
                </a:rPr>
                <a:t>Doing well</a:t>
              </a:r>
              <a:endParaRPr b="1"/>
            </a:p>
          </p:txBody>
        </p:sp>
        <p:sp>
          <p:nvSpPr>
            <p:cNvPr id="144" name="Google Shape;144;p6"/>
            <p:cNvSpPr txBox="1"/>
            <p:nvPr/>
          </p:nvSpPr>
          <p:spPr>
            <a:xfrm>
              <a:off x="0" y="726637"/>
              <a:ext cx="2715600" cy="8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308" lvl="1" marL="388618" marR="0" rtl="0" algn="l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Char char="•"/>
              </a:pPr>
              <a:r>
                <a:rPr i="0" lang="en-US" sz="1799" u="none" cap="none" strike="noStrike">
                  <a:solidFill>
                    <a:srgbClr val="000000"/>
                  </a:solidFill>
                </a:rPr>
                <a:t>LinkedIn</a:t>
              </a:r>
              <a:endParaRPr/>
            </a:p>
            <a:p>
              <a:pPr indent="-194308" lvl="1" marL="388618" marR="0" rtl="0" algn="l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Char char="•"/>
              </a:pPr>
              <a:r>
                <a:rPr i="0" lang="en-US" sz="1799" u="none" cap="none" strike="noStrike">
                  <a:solidFill>
                    <a:srgbClr val="000000"/>
                  </a:solidFill>
                </a:rPr>
                <a:t>Instagram</a:t>
              </a: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731520" y="3582843"/>
            <a:ext cx="2036700" cy="836240"/>
            <a:chOff x="0" y="-19050"/>
            <a:chExt cx="2715600" cy="1114987"/>
          </a:xfrm>
        </p:grpSpPr>
        <p:sp>
          <p:nvSpPr>
            <p:cNvPr id="146" name="Google Shape;146;p6"/>
            <p:cNvSpPr txBox="1"/>
            <p:nvPr/>
          </p:nvSpPr>
          <p:spPr>
            <a:xfrm>
              <a:off x="0" y="-19050"/>
              <a:ext cx="2715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D74"/>
                  </a:solidFill>
                </a:rPr>
                <a:t>Deprecating</a:t>
              </a:r>
              <a:endParaRPr b="1"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0" y="726637"/>
              <a:ext cx="2715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308" lvl="1" marL="388618" marR="0" rtl="0" algn="l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Char char="•"/>
              </a:pPr>
              <a:r>
                <a:rPr i="0" lang="en-US" sz="1799" u="none" cap="none" strike="noStrike">
                  <a:solidFill>
                    <a:srgbClr val="000000"/>
                  </a:solidFill>
                </a:rPr>
                <a:t>X/Twitter</a:t>
              </a:r>
              <a:endParaRPr/>
            </a:p>
          </p:txBody>
        </p:sp>
      </p:grpSp>
      <p:grpSp>
        <p:nvGrpSpPr>
          <p:cNvPr id="148" name="Google Shape;148;p6"/>
          <p:cNvGrpSpPr/>
          <p:nvPr/>
        </p:nvGrpSpPr>
        <p:grpSpPr>
          <a:xfrm>
            <a:off x="731520" y="4860007"/>
            <a:ext cx="2036700" cy="1223915"/>
            <a:chOff x="0" y="-19050"/>
            <a:chExt cx="2715600" cy="1631887"/>
          </a:xfrm>
        </p:grpSpPr>
        <p:sp>
          <p:nvSpPr>
            <p:cNvPr id="149" name="Google Shape;149;p6"/>
            <p:cNvSpPr txBox="1"/>
            <p:nvPr/>
          </p:nvSpPr>
          <p:spPr>
            <a:xfrm>
              <a:off x="0" y="-19050"/>
              <a:ext cx="27156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000D74"/>
                  </a:solidFill>
                </a:rPr>
                <a:t>Turning to...</a:t>
              </a:r>
              <a:endParaRPr b="1"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0" y="726637"/>
              <a:ext cx="2715600" cy="88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308" lvl="1" marL="388618" marR="0" rtl="0" algn="l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Char char="•"/>
              </a:pPr>
              <a:r>
                <a:rPr i="0" lang="en-US" sz="1799" u="none" cap="none" strike="noStrike">
                  <a:solidFill>
                    <a:srgbClr val="000000"/>
                  </a:solidFill>
                </a:rPr>
                <a:t>TikTok</a:t>
              </a:r>
              <a:endParaRPr/>
            </a:p>
            <a:p>
              <a:pPr indent="-194308" lvl="1" marL="388618" marR="0" rtl="0" algn="l">
                <a:lnSpc>
                  <a:spcPct val="1400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99"/>
                <a:buChar char="•"/>
              </a:pPr>
              <a:r>
                <a:rPr i="0" lang="en-US" sz="1799" u="none" cap="none" strike="noStrike">
                  <a:solidFill>
                    <a:srgbClr val="000000"/>
                  </a:solidFill>
                </a:rPr>
                <a:t>Threads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6A6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5386175" y="0"/>
            <a:ext cx="4367425" cy="7315200"/>
          </a:xfrm>
          <a:custGeom>
            <a:rect b="b" l="l" r="r" t="t"/>
            <a:pathLst>
              <a:path extrusionOk="0" h="7315200" w="4367425">
                <a:moveTo>
                  <a:pt x="0" y="0"/>
                </a:moveTo>
                <a:lnTo>
                  <a:pt x="4367425" y="0"/>
                </a:lnTo>
                <a:lnTo>
                  <a:pt x="4367425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7047" r="-7047" t="0"/>
            </a:stretch>
          </a:blipFill>
          <a:ln>
            <a:noFill/>
          </a:ln>
        </p:spPr>
      </p:sp>
      <p:sp>
        <p:nvSpPr>
          <p:cNvPr id="156" name="Google Shape;156;p7"/>
          <p:cNvSpPr txBox="1"/>
          <p:nvPr/>
        </p:nvSpPr>
        <p:spPr>
          <a:xfrm>
            <a:off x="731520" y="356395"/>
            <a:ext cx="3897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Refreshing our strategy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607325" y="2014600"/>
            <a:ext cx="4300800" cy="4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b="1" i="0" lang="en-US" sz="1400" u="none" cap="none" strike="noStrike">
                <a:solidFill>
                  <a:srgbClr val="FFFFFF"/>
                </a:solidFill>
              </a:rPr>
              <a:t>“What’s it like at Columbia University?”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</a:endParaRPr>
          </a:p>
          <a:p>
            <a:pPr indent="-151130" lvl="1" marL="3022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b="1" i="0" lang="en-US" sz="1400" u="none" cap="none" strike="noStrike">
                <a:solidFill>
                  <a:srgbClr val="FFFFFF"/>
                </a:solidFill>
              </a:rPr>
              <a:t>Focusing on experiential content</a:t>
            </a:r>
            <a:endParaRPr/>
          </a:p>
          <a:p>
            <a:pPr indent="-201507" lvl="2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⚬"/>
            </a:pPr>
            <a:r>
              <a:rPr i="0" lang="en-US" sz="1400" u="none" cap="none" strike="noStrike">
                <a:solidFill>
                  <a:srgbClr val="FFFFFF"/>
                </a:solidFill>
              </a:rPr>
              <a:t>Connecting to current and prospective students by reflecting their lived experiences </a:t>
            </a:r>
            <a:endParaRPr/>
          </a:p>
          <a:p>
            <a:pPr indent="-201507" lvl="2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⚬"/>
            </a:pPr>
            <a:r>
              <a:rPr i="0" lang="en-US" sz="1400" u="none" cap="none" strike="noStrike">
                <a:solidFill>
                  <a:srgbClr val="FFFFFF"/>
                </a:solidFill>
              </a:rPr>
              <a:t>Celebrating Columbia’s diversity through content about religious and cultural observations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</a:endParaRPr>
          </a:p>
          <a:p>
            <a:pPr indent="-151130" lvl="1" marL="3022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b="1" i="0" lang="en-US" sz="1400" u="none" cap="none" strike="noStrike">
                <a:solidFill>
                  <a:srgbClr val="FFFFFF"/>
                </a:solidFill>
              </a:rPr>
              <a:t>Highlighting President Shafik’s strategic priorities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</a:endParaRPr>
          </a:p>
          <a:p>
            <a:pPr indent="-151130" lvl="1" marL="3022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b="1" i="0" lang="en-US" sz="1400" u="none" cap="none" strike="noStrike">
                <a:solidFill>
                  <a:srgbClr val="FFFFFF"/>
                </a:solidFill>
              </a:rPr>
              <a:t>Standardizing our approach to ongoing content</a:t>
            </a:r>
            <a:endParaRPr/>
          </a:p>
          <a:p>
            <a:pPr indent="-201507" lvl="2" marL="60452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⚬"/>
            </a:pPr>
            <a:r>
              <a:rPr i="0" lang="en-US" sz="1400" u="none" cap="none" strike="noStrike">
                <a:solidFill>
                  <a:srgbClr val="FFFFFF"/>
                </a:solidFill>
              </a:rPr>
              <a:t>Templatized promotion for events, research, and thought leadership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</a:endParaRPr>
          </a:p>
          <a:p>
            <a:pPr indent="-151130" lvl="1" marL="30226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</a:pPr>
            <a:r>
              <a:rPr b="1" i="0" lang="en-US" sz="1400" u="none" cap="none" strike="noStrike">
                <a:solidFill>
                  <a:srgbClr val="FFFFFF"/>
                </a:solidFill>
              </a:rPr>
              <a:t>Building engagement through original content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/>
        </p:nvSpPr>
        <p:spPr>
          <a:xfrm>
            <a:off x="731520" y="731520"/>
            <a:ext cx="5076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000" u="none" cap="none" strike="noStrike">
                <a:solidFill>
                  <a:srgbClr val="008EE0"/>
                </a:solidFill>
              </a:rPr>
              <a:t>New Resources</a:t>
            </a: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623594" y="2129957"/>
            <a:ext cx="1914600" cy="3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</a:rPr>
              <a:t>External guidelines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Public-facing document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A user’s guide for anyone who interacts with us on social media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Includes information on Columbia policies that pertain to social media activity </a:t>
            </a:r>
            <a:endParaRPr/>
          </a:p>
        </p:txBody>
      </p:sp>
      <p:sp>
        <p:nvSpPr>
          <p:cNvPr id="164" name="Google Shape;164;p8"/>
          <p:cNvSpPr txBox="1"/>
          <p:nvPr/>
        </p:nvSpPr>
        <p:spPr>
          <a:xfrm>
            <a:off x="7134520" y="2129957"/>
            <a:ext cx="1912500" cy="38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</a:rPr>
              <a:t>Internal best practices 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Columbia-only document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Ensure the security, integrity, and continuity of social media accounts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Build brand consistency across the University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Boost social media performance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2795283" y="2129957"/>
            <a:ext cx="1912500" cy="3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</a:rPr>
              <a:t>Comment moderation policy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Guidance for managing comments and replies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Provides an overview of Columbia’s stance on comments and specific guidance for moderation</a:t>
            </a:r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4964902" y="2129957"/>
            <a:ext cx="1912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u="none" cap="none" strike="noStrike">
                <a:solidFill>
                  <a:srgbClr val="000000"/>
                </a:solidFill>
              </a:rPr>
              <a:t>Platform reference guide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Clarity about Columbia social accounts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4964902" y="3730157"/>
            <a:ext cx="1912500" cy="23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</a:rPr>
              <a:t>Editorial calendar</a:t>
            </a:r>
            <a:endParaRPr/>
          </a:p>
          <a:p>
            <a:pPr indent="-155575" lvl="1" marL="3238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i="0" lang="en-US" u="none" cap="none" strike="noStrike">
                <a:solidFill>
                  <a:srgbClr val="000000"/>
                </a:solidFill>
              </a:rPr>
              <a:t>Dates to mark on social media including hashtag holidays, religious and cultural celebrations, and world events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6A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/>
          <p:nvPr/>
        </p:nvSpPr>
        <p:spPr>
          <a:xfrm>
            <a:off x="1282197" y="1998917"/>
            <a:ext cx="3754800" cy="3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Staying Connected and Collaborating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5793142" y="2457330"/>
            <a:ext cx="3103800" cy="24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7" lvl="1" marL="518155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Char char="•"/>
            </a:pPr>
            <a:r>
              <a:rPr i="0" lang="en-US" sz="2399" u="none" cap="none" strike="noStrike">
                <a:solidFill>
                  <a:srgbClr val="FFFFFF"/>
                </a:solidFill>
              </a:rPr>
              <a:t>Social media Slack</a:t>
            </a:r>
            <a:endParaRPr/>
          </a:p>
          <a:p>
            <a:pPr indent="-259077" lvl="1" marL="518155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Char char="•"/>
            </a:pPr>
            <a:r>
              <a:rPr i="0" lang="en-US" sz="2399" u="none" cap="none" strike="noStrike">
                <a:solidFill>
                  <a:srgbClr val="FFFFFF"/>
                </a:solidFill>
              </a:rPr>
              <a:t>Weekly drop-in office hours in Low Library</a:t>
            </a:r>
            <a:endParaRPr/>
          </a:p>
          <a:p>
            <a:pPr indent="-259077" lvl="1" marL="518155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99"/>
              <a:buChar char="•"/>
            </a:pPr>
            <a:r>
              <a:rPr i="0" lang="en-US" sz="2399" u="none" cap="none" strike="noStrike">
                <a:solidFill>
                  <a:srgbClr val="FFFFFF"/>
                </a:solidFill>
              </a:rPr>
              <a:t>Quarterly meetings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